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81" r:id="rId6"/>
    <p:sldId id="264" r:id="rId7"/>
    <p:sldId id="282" r:id="rId8"/>
    <p:sldId id="283" r:id="rId9"/>
    <p:sldId id="266" r:id="rId10"/>
    <p:sldId id="267" r:id="rId11"/>
  </p:sldIdLst>
  <p:sldSz cx="18288000" cy="10287000"/>
  <p:notesSz cx="6858000" cy="9144000"/>
  <p:embeddedFontLst>
    <p:embeddedFont>
      <p:font typeface="Source Han Sans KR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Gotham Bold" panose="020B0600000101010101" charset="0"/>
      <p:regular r:id="rId15"/>
      <p:bold r:id="rId16"/>
    </p:embeddedFont>
    <p:embeddedFont>
      <p:font typeface="나눔명조" panose="02020603020101020101" pitchFamily="18" charset="-127"/>
      <p:regular r:id="rId17"/>
      <p:bold r:id="rId18"/>
    </p:embeddedFont>
    <p:embeddedFont>
      <p:font typeface="NanumMyeongjo" panose="02020603020101020101" pitchFamily="18" charset="-127"/>
      <p:regular r:id="rId19"/>
      <p:bold r:id="rId20"/>
    </p:embeddedFont>
    <p:embeddedFont>
      <p:font typeface="Source Han Sans KR Medium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The Seasons" panose="020B0600000101010101" charset="0"/>
      <p:regular r:id="rId26"/>
    </p:embeddedFont>
    <p:embeddedFont>
      <p:font typeface="Source Han Sans KR Light" panose="020B0600000101010101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7663"/>
    <a:srgbClr val="F1E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09" autoAdjust="0"/>
  </p:normalViewPr>
  <p:slideViewPr>
    <p:cSldViewPr>
      <p:cViewPr varScale="1">
        <p:scale>
          <a:sx n="44" d="100"/>
          <a:sy n="44" d="100"/>
        </p:scale>
        <p:origin x="102" y="8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3426" y="1332428"/>
            <a:ext cx="10443774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69"/>
              </a:lnSpc>
            </a:pPr>
            <a:r>
              <a:rPr lang="en-US" sz="8000" spc="-269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DB(</a:t>
            </a:r>
            <a:r>
              <a:rPr lang="en-US" sz="8000" spc="-269" dirty="0" err="1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DataBase</a:t>
            </a:r>
            <a:r>
              <a:rPr lang="en-US" sz="8000" spc="-269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)</a:t>
            </a:r>
          </a:p>
          <a:p>
            <a:pPr algn="l">
              <a:lnSpc>
                <a:spcPts val="11969"/>
              </a:lnSpc>
            </a:pPr>
            <a:r>
              <a:rPr lang="ko-KR" altLang="en-US" sz="8000" spc="-269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/>
                <a:sym typeface="Nanum Myeongjo"/>
              </a:rPr>
              <a:t>관계형 데이터 베이스</a:t>
            </a:r>
            <a:endParaRPr lang="en-US" altLang="ko-KR" sz="8000" spc="-269" dirty="0" smtClean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NanumMyeongjo"/>
              <a:sym typeface="Nanum Myeongj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466782" y="1491149"/>
            <a:ext cx="2521782" cy="84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190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효율을</a:t>
            </a:r>
            <a:endParaRPr lang="en-US" altLang="ko-KR" sz="2400" dirty="0">
              <a:solidFill>
                <a:srgbClr val="34190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1909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추구하는 개발자</a:t>
            </a:r>
            <a:endParaRPr lang="en-US" sz="2400" dirty="0">
              <a:solidFill>
                <a:srgbClr val="341909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7192061"/>
            <a:ext cx="18288000" cy="3094939"/>
            <a:chOff x="0" y="0"/>
            <a:chExt cx="4816593" cy="815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815128"/>
            </a:xfrm>
            <a:custGeom>
              <a:avLst/>
              <a:gdLst/>
              <a:ahLst/>
              <a:cxnLst/>
              <a:rect l="l" t="t" r="r" b="b"/>
              <a:pathLst>
                <a:path w="4816592" h="815128">
                  <a:moveTo>
                    <a:pt x="0" y="0"/>
                  </a:moveTo>
                  <a:lnTo>
                    <a:pt x="4816592" y="0"/>
                  </a:lnTo>
                  <a:lnTo>
                    <a:pt x="4816592" y="815128"/>
                  </a:lnTo>
                  <a:lnTo>
                    <a:pt x="0" y="81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28600"/>
              <a:ext cx="4816593" cy="1043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43426" y="8987409"/>
            <a:ext cx="6838920" cy="27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</a:pPr>
            <a:r>
              <a:rPr lang="ko-KR" altLang="en-US" sz="2100" dirty="0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개발자 </a:t>
            </a:r>
            <a:r>
              <a:rPr lang="ko-KR" altLang="en-US" sz="2100" dirty="0" err="1">
                <a:solidFill>
                  <a:srgbClr val="2B272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조준곤</a:t>
            </a:r>
            <a:endParaRPr lang="en-US" sz="2100" dirty="0">
              <a:solidFill>
                <a:srgbClr val="2B2727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49643" y="9023755"/>
            <a:ext cx="6838920" cy="23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</a:pPr>
            <a:r>
              <a:rPr lang="en-US" sz="1833" spc="229">
                <a:solidFill>
                  <a:srgbClr val="2B2727"/>
                </a:solidFill>
                <a:latin typeface="Gotham Bold"/>
                <a:ea typeface="Gotham Bold"/>
                <a:cs typeface="Gotham Bold"/>
                <a:sym typeface="Gotham Bold"/>
              </a:rPr>
              <a:t>PORTFOLIO</a:t>
            </a:r>
          </a:p>
        </p:txBody>
      </p:sp>
      <p:sp>
        <p:nvSpPr>
          <p:cNvPr id="9" name="AutoShape 9"/>
          <p:cNvSpPr/>
          <p:nvPr/>
        </p:nvSpPr>
        <p:spPr>
          <a:xfrm>
            <a:off x="1448188" y="4848066"/>
            <a:ext cx="0" cy="3568014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43426" y="4195783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정형 데이터</a:t>
            </a:r>
            <a:r>
              <a:rPr lang="en-US" altLang="ko-KR" sz="28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(Oracle)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41051" y="5861180"/>
            <a:ext cx="5815423" cy="23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</a:pPr>
            <a:r>
              <a:rPr lang="en-US" sz="1833" spc="229">
                <a:solidFill>
                  <a:srgbClr val="2B2727"/>
                </a:solidFill>
                <a:latin typeface="Gotham Bold"/>
                <a:ea typeface="Gotham Bold"/>
                <a:cs typeface="Gotham Bold"/>
                <a:sym typeface="Gotham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96701" y="4029350"/>
            <a:ext cx="8104122" cy="1468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4"/>
              </a:lnSpc>
            </a:pPr>
            <a:r>
              <a:rPr lang="en-US" sz="8600" spc="-258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감사합니다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7017281"/>
            <a:ext cx="0" cy="2241019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9144000" y="1028700"/>
            <a:ext cx="0" cy="2241019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309" y="988434"/>
            <a:ext cx="4723118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4"/>
              </a:lnSpc>
            </a:pPr>
            <a:r>
              <a:rPr lang="en-US" sz="7800" spc="-234">
                <a:solidFill>
                  <a:srgbClr val="341909"/>
                </a:solidFill>
                <a:latin typeface="The Seasons"/>
                <a:ea typeface="The Seasons"/>
                <a:cs typeface="The Seasons"/>
                <a:sym typeface="The Seasons"/>
              </a:rPr>
              <a:t>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12654" y="0"/>
            <a:ext cx="11075346" cy="10287000"/>
            <a:chOff x="0" y="0"/>
            <a:chExt cx="291696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16964" cy="2709333"/>
            </a:xfrm>
            <a:custGeom>
              <a:avLst/>
              <a:gdLst/>
              <a:ahLst/>
              <a:cxnLst/>
              <a:rect l="l" t="t" r="r" b="b"/>
              <a:pathLst>
                <a:path w="2916964" h="2709333">
                  <a:moveTo>
                    <a:pt x="0" y="0"/>
                  </a:moveTo>
                  <a:lnTo>
                    <a:pt x="2916964" y="0"/>
                  </a:lnTo>
                  <a:lnTo>
                    <a:pt x="29169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28600"/>
              <a:ext cx="2916964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24180" y="1277187"/>
            <a:ext cx="8649419" cy="7181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1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. 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해결 문제 목록</a:t>
            </a:r>
            <a:endParaRPr lang="en-US" altLang="ko-KR" sz="32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altLang="ko-KR" sz="32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2. 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테이블 명세서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(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논리적 설계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4000"/>
              </a:lnSpc>
            </a:pP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1. 1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번 문제</a:t>
            </a:r>
            <a:endParaRPr lang="en-US" altLang="ko-KR" sz="2000" dirty="0" smtClean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4000"/>
              </a:lnSpc>
            </a:pP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</a:t>
            </a: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2.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2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번 문제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3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번 문제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3</a:t>
            </a:r>
            <a:r>
              <a:rPr lang="en-US" altLang="ko-KR" sz="32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. 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Oracle(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물리적 설계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)</a:t>
            </a:r>
            <a:endParaRPr lang="en-US" altLang="ko-KR" sz="32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1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번 문제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2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번 문제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3.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3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번 문제</a:t>
            </a:r>
            <a:endParaRPr lang="en-US" altLang="ko-KR" sz="2000" dirty="0" smtClean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6000"/>
              </a:lnSpc>
            </a:pPr>
            <a:r>
              <a:rPr lang="en-US" altLang="ko-KR" sz="32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3. 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추가 학습 필요 내용</a:t>
            </a:r>
            <a:endParaRPr lang="en-US" altLang="ko-KR" sz="32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1.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timestamp 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활용 방법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  <a:p>
            <a:pPr>
              <a:lnSpc>
                <a:spcPts val="4000"/>
              </a:lnSpc>
            </a:pPr>
            <a:r>
              <a:rPr lang="en-US" altLang="ko-KR" sz="2000" dirty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    2. </a:t>
            </a:r>
            <a:r>
              <a:rPr lang="en-US" altLang="ko-KR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check</a:t>
            </a:r>
            <a:r>
              <a:rPr lang="ko-KR" altLang="en-US" sz="20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Source Han Sans KR"/>
                <a:sym typeface="Source Han Sans KR"/>
              </a:rPr>
              <a:t>를 활용하여 특정 문자 포함 조건 작성 방법</a:t>
            </a:r>
            <a:endParaRPr lang="en-US" altLang="ko-KR" sz="20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98" r="-4717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142738" y="1427991"/>
            <a:ext cx="746192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1. </a:t>
            </a:r>
            <a:r>
              <a:rPr lang="ko-KR" alt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해결 문제 목록</a:t>
            </a:r>
            <a:endParaRPr lang="en-US" sz="56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42739" y="3094775"/>
            <a:ext cx="2658861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42739" y="3932989"/>
            <a:ext cx="2658861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다음테이블을 만드세요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테이블 이름은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human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컬럼은 </a:t>
            </a:r>
            <a:r>
              <a:rPr lang="ko-KR" alt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강의실 번호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- 101, 102, 103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강의실이름은 한글로 최대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10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글자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수강생 수는 정수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2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자리까지</a:t>
            </a:r>
            <a:endParaRPr lang="en-US" sz="14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12815455" y="3094774"/>
            <a:ext cx="5249663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12815456" y="3932989"/>
            <a:ext cx="5249662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이번 프로젝트는 </a:t>
            </a:r>
            <a:r>
              <a:rPr lang="ko-KR" alt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상품 입출고 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데이터베이스를 구축합니다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상품은 상품 번호가 있습니다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.. 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상품 번호는 회사명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+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번호를 구성됩니다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회사명은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HM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이고 번호는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001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부터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999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번까지 입니다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상품은 담당자를 기록합니다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수량이 있으며 수량은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1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부터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100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까지 입니다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등록 일이 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있습니다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 </a:t>
            </a:r>
            <a:r>
              <a:rPr lang="ko-KR" alt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등록 일은 </a:t>
            </a:r>
            <a:r>
              <a:rPr lang="ko-KR" alt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년월일시분초를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저장합니다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창고 별로 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상품을 등록하고 있으며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창고는 창고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1, 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창고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2,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창고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3 3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개입니다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  <a:endParaRPr lang="en-US" sz="14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10142738" y="5827267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0142738" y="6665482"/>
            <a:ext cx="6934051" cy="264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고객의 정보를 저장하는 테이블을 구축합니다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고객은 아이디와 이름과 성별과 포인트와 전화번호를 입력합니다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아이디와 이름은 필수로 입력해야 합니다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아이디는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8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글자 입니다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 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이름은 한글로 최대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10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글자까지 가능합니다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성별은 </a:t>
            </a:r>
            <a:r>
              <a:rPr lang="ko-KR" alt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남또는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여로 입력합니다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포인트는 숫자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3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자리와 소수점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2</a:t>
            </a:r>
            <a:r>
              <a:rPr lang="ko-KR" altLang="en-US" sz="1400" spc="-51" dirty="0" err="1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째자리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까지 가능합니다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</a:p>
          <a:p>
            <a:pPr>
              <a:lnSpc>
                <a:spcPts val="2550"/>
              </a:lnSpc>
            </a:pP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전화번호는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000-1111-2222 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총 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13</a:t>
            </a:r>
            <a:r>
              <a:rPr lang="ko-KR" altLang="en-US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자리 입니다</a:t>
            </a:r>
            <a:r>
              <a:rPr lang="en-US" altLang="ko-KR" sz="14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.</a:t>
            </a:r>
            <a:endParaRPr lang="en-US" sz="14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083916" cy="10287000"/>
            <a:chOff x="0" y="0"/>
            <a:chExt cx="291922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9221" cy="2709333"/>
            </a:xfrm>
            <a:custGeom>
              <a:avLst/>
              <a:gdLst/>
              <a:ahLst/>
              <a:cxnLst/>
              <a:rect l="l" t="t" r="r" b="b"/>
              <a:pathLst>
                <a:path w="2919221" h="2709333">
                  <a:moveTo>
                    <a:pt x="0" y="0"/>
                  </a:moveTo>
                  <a:lnTo>
                    <a:pt x="2919221" y="0"/>
                  </a:lnTo>
                  <a:lnTo>
                    <a:pt x="29192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28600"/>
              <a:ext cx="2919221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62524" y="1427991"/>
            <a:ext cx="7705276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altLang="ko-KR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2. </a:t>
            </a:r>
            <a:r>
              <a:rPr lang="ko-KR" alt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(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논리적 설계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)</a:t>
            </a:r>
            <a:endParaRPr lang="en-US" sz="32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2524" y="2592233"/>
            <a:ext cx="6934051" cy="569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2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051154"/>
              </p:ext>
            </p:extLst>
          </p:nvPr>
        </p:nvGraphicFramePr>
        <p:xfrm>
          <a:off x="1362521" y="3368596"/>
          <a:ext cx="9000000" cy="2467510"/>
        </p:xfrm>
        <a:graphic>
          <a:graphicData uri="http://schemas.openxmlformats.org/drawingml/2006/table">
            <a:tbl>
              <a:tblPr/>
              <a:tblGrid>
                <a:gridCol w="22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human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강의실 번호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강의실 이름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수강생 수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room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name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student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14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122533"/>
                  </a:ext>
                </a:extLst>
              </a:tr>
              <a:tr h="4114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unique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737236"/>
                  </a:ext>
                </a:extLst>
              </a:tr>
            </a:tbl>
          </a:graphicData>
        </a:graphic>
      </p:graphicFrame>
      <p:sp>
        <p:nvSpPr>
          <p:cNvPr id="13" name="TextBox 10"/>
          <p:cNvSpPr txBox="1"/>
          <p:nvPr/>
        </p:nvSpPr>
        <p:spPr>
          <a:xfrm>
            <a:off x="1362524" y="6196212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4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58555"/>
              </p:ext>
            </p:extLst>
          </p:nvPr>
        </p:nvGraphicFramePr>
        <p:xfrm>
          <a:off x="1362521" y="6972574"/>
          <a:ext cx="15750000" cy="2872800"/>
        </p:xfrm>
        <a:graphic>
          <a:graphicData uri="http://schemas.openxmlformats.org/drawingml/2006/table">
            <a:tbl>
              <a:tblPr/>
              <a:tblGrid>
                <a:gridCol w="22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3492983014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1955659827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3475534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PAAD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회사명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번호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담당자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수량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등록일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창고 번호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company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serialNum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reponse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productNum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enrollDate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container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timestamp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6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3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30468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default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unique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571714"/>
                  </a:ext>
                </a:extLst>
              </a:tr>
              <a:tr h="410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‘HM’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1, 2, 3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05972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083916" cy="10287000"/>
            <a:chOff x="0" y="0"/>
            <a:chExt cx="291922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9221" cy="2709333"/>
            </a:xfrm>
            <a:custGeom>
              <a:avLst/>
              <a:gdLst/>
              <a:ahLst/>
              <a:cxnLst/>
              <a:rect l="l" t="t" r="r" b="b"/>
              <a:pathLst>
                <a:path w="2919221" h="2709333">
                  <a:moveTo>
                    <a:pt x="0" y="0"/>
                  </a:moveTo>
                  <a:lnTo>
                    <a:pt x="2919221" y="0"/>
                  </a:lnTo>
                  <a:lnTo>
                    <a:pt x="29192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28600"/>
              <a:ext cx="2919221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62524" y="1427991"/>
            <a:ext cx="7705276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altLang="ko-KR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2. </a:t>
            </a:r>
            <a:r>
              <a:rPr lang="ko-KR" altLang="en-US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테이블 명세서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(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논리적 설계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)</a:t>
            </a:r>
            <a:endParaRPr lang="en-US" sz="32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62524" y="2592233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graphicFrame>
        <p:nvGraphicFramePr>
          <p:cNvPr id="12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778942"/>
              </p:ext>
            </p:extLst>
          </p:nvPr>
        </p:nvGraphicFramePr>
        <p:xfrm>
          <a:off x="1362521" y="3368596"/>
          <a:ext cx="13500000" cy="2878932"/>
        </p:xfrm>
        <a:graphic>
          <a:graphicData uri="http://schemas.openxmlformats.org/drawingml/2006/table">
            <a:tbl>
              <a:tblPr/>
              <a:tblGrid>
                <a:gridCol w="22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777812335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202670434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1320858029"/>
                    </a:ext>
                  </a:extLst>
                </a:gridCol>
                <a:gridCol w="2250000">
                  <a:extLst>
                    <a:ext uri="{9D8B030D-6E8A-4147-A177-3AD203B41FA5}">
                      <a16:colId xmlns:a16="http://schemas.microsoft.com/office/drawing/2014/main" val="196779236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customerData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컬럼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아이디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성별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포인트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전화번호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id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name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point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phoneNum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속성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number(p, s)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varchar2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40664"/>
                  </a:ext>
                </a:extLst>
              </a:tr>
              <a:tr h="4114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</a:t>
                      </a:r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용량</a:t>
                      </a:r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)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8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20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2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 dirty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(5, 2)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13</a:t>
                      </a:r>
                      <a:endParaRPr lang="en-US" altLang="ko-KR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122533"/>
                  </a:ext>
                </a:extLst>
              </a:tr>
              <a:tr h="4114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제약 조건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check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737236"/>
                  </a:ext>
                </a:extLst>
              </a:tr>
              <a:tr h="41142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‘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남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’, ‘</a:t>
                      </a:r>
                      <a:r>
                        <a:rPr lang="ko-KR" altLang="en-US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여</a:t>
                      </a:r>
                      <a:r>
                        <a:rPr lang="en-US" altLang="ko-KR" sz="1700" kern="1200" spc="-51" dirty="0" smtClean="0">
                          <a:solidFill>
                            <a:srgbClr val="341909"/>
                          </a:solidFill>
                          <a:latin typeface="Source Han Sans KR Light"/>
                          <a:ea typeface="Source Han Sans KR Light"/>
                          <a:cs typeface="Source Han Sans KR Light"/>
                        </a:rPr>
                        <a:t>‘</a:t>
                      </a:r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700" kern="1200" spc="-51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700" kern="1200" spc="-51" dirty="0">
                        <a:solidFill>
                          <a:srgbClr val="341909"/>
                        </a:solidFill>
                        <a:latin typeface="Source Han Sans KR Light"/>
                        <a:ea typeface="Source Han Sans KR Light"/>
                        <a:cs typeface="Source Han Sans KR Light"/>
                      </a:endParaRP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676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496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9651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449945" cy="10287000"/>
            <a:chOff x="0" y="0"/>
            <a:chExt cx="19621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2126" cy="2709333"/>
            </a:xfrm>
            <a:custGeom>
              <a:avLst/>
              <a:gdLst/>
              <a:ahLst/>
              <a:cxnLst/>
              <a:rect l="l" t="t" r="r" b="b"/>
              <a:pathLst>
                <a:path w="1962126" h="2709333">
                  <a:moveTo>
                    <a:pt x="0" y="0"/>
                  </a:moveTo>
                  <a:lnTo>
                    <a:pt x="1962126" y="0"/>
                  </a:lnTo>
                  <a:lnTo>
                    <a:pt x="19621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28600"/>
              <a:ext cx="1962126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142738" y="1427991"/>
            <a:ext cx="746192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altLang="ko-KR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3. </a:t>
            </a:r>
            <a:r>
              <a:rPr lang="en-US" altLang="ko-KR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Oracle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(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물리적 설계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)</a:t>
            </a:r>
            <a:endParaRPr lang="en-US" sz="32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42739" y="2590873"/>
            <a:ext cx="6934051" cy="569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42739" y="3493012"/>
            <a:ext cx="6934051" cy="64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강의실 번호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이름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학생수 입력 및 해당 결과값</a:t>
            </a:r>
            <a:endParaRPr lang="en-US" altLang="ko-KR" sz="1700" spc="-51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강의실 번호 중복을 피하기 위해 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unique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제약조건 부여</a:t>
            </a:r>
            <a:endParaRPr lang="en-US" altLang="ko-KR" sz="17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33" y="2170906"/>
            <a:ext cx="8213441" cy="2743994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138" y="4483242"/>
            <a:ext cx="8229600" cy="5359986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449945" cy="10287000"/>
            <a:chOff x="0" y="0"/>
            <a:chExt cx="19621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2126" cy="2709333"/>
            </a:xfrm>
            <a:custGeom>
              <a:avLst/>
              <a:gdLst/>
              <a:ahLst/>
              <a:cxnLst/>
              <a:rect l="l" t="t" r="r" b="b"/>
              <a:pathLst>
                <a:path w="1962126" h="2709333">
                  <a:moveTo>
                    <a:pt x="0" y="0"/>
                  </a:moveTo>
                  <a:lnTo>
                    <a:pt x="1962126" y="0"/>
                  </a:lnTo>
                  <a:lnTo>
                    <a:pt x="19621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28600"/>
              <a:ext cx="1962126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142738" y="1427991"/>
            <a:ext cx="746192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altLang="ko-KR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3. </a:t>
            </a:r>
            <a:r>
              <a:rPr lang="en-US" altLang="ko-KR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Oracle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(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물리적 설계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)</a:t>
            </a:r>
            <a:endParaRPr lang="en-US" sz="32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42739" y="2590873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42739" y="3493012"/>
            <a:ext cx="6934051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회사명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제품 시리얼 넘버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담당자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제품 수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등록 날짜 및 시간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재고 보관 창고 입력 및 출력</a:t>
            </a:r>
            <a:endParaRPr lang="en-US" altLang="ko-KR" sz="1700" spc="-51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시리얼 넘버가 중복되면 안되기 때문에 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unique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라는 제약조건 부여</a:t>
            </a:r>
            <a:endParaRPr lang="en-US" altLang="ko-KR" sz="1700" spc="-51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285750" indent="-285750">
              <a:lnSpc>
                <a:spcPts val="2550"/>
              </a:lnSpc>
              <a:buFontTx/>
              <a:buChar char="-"/>
            </a:pPr>
            <a:r>
              <a:rPr lang="ko-KR" altLang="en-US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시간 값을 출력받기위해</a:t>
            </a:r>
            <a:r>
              <a: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timestamp</a:t>
            </a:r>
            <a:r>
              <a:rPr lang="ko-KR" altLang="en-US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를 사용</a:t>
            </a:r>
            <a:endParaRPr lang="en-US" altLang="ko-KR" sz="17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보관 창고가 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1~3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까지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있음으로 이 외의 값이 입력될 경우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입력이 되지 않도록 제약조건 부여</a:t>
            </a:r>
            <a:endParaRPr lang="en-US" altLang="ko-KR" sz="17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34" y="4233000"/>
            <a:ext cx="8927684" cy="4646177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47" y="7563193"/>
            <a:ext cx="12939064" cy="1796342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35" y="1865108"/>
            <a:ext cx="8927684" cy="1982992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19978570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449945" cy="10287000"/>
            <a:chOff x="0" y="0"/>
            <a:chExt cx="19621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2126" cy="2709333"/>
            </a:xfrm>
            <a:custGeom>
              <a:avLst/>
              <a:gdLst/>
              <a:ahLst/>
              <a:cxnLst/>
              <a:rect l="l" t="t" r="r" b="b"/>
              <a:pathLst>
                <a:path w="1962126" h="2709333">
                  <a:moveTo>
                    <a:pt x="0" y="0"/>
                  </a:moveTo>
                  <a:lnTo>
                    <a:pt x="1962126" y="0"/>
                  </a:lnTo>
                  <a:lnTo>
                    <a:pt x="19621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28600"/>
              <a:ext cx="1962126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142738" y="1427991"/>
            <a:ext cx="7461927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en-US" altLang="ko-KR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3. </a:t>
            </a:r>
            <a:r>
              <a:rPr lang="en-US" altLang="ko-KR" sz="56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Oracle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(</a:t>
            </a:r>
            <a:r>
              <a:rPr lang="ko-KR" altLang="en-US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물리적 설계</a:t>
            </a:r>
            <a:r>
              <a:rPr lang="en-US" altLang="ko-KR" sz="3200" dirty="0" smtClean="0">
                <a:solidFill>
                  <a:srgbClr val="341909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The Seasons"/>
                <a:sym typeface="The Seasons"/>
              </a:rPr>
              <a:t>)</a:t>
            </a:r>
            <a:endParaRPr lang="en-US" sz="3200" dirty="0">
              <a:solidFill>
                <a:srgbClr val="341909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The Seasons"/>
              <a:sym typeface="The Seaso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42739" y="2590873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3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번 문제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42739" y="3493012"/>
            <a:ext cx="6934051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Id,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이름은 반드시 입력되어야 하므로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not null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제약조건 부여</a:t>
            </a:r>
            <a:endParaRPr lang="en-US" altLang="ko-KR" sz="1700" spc="-51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성별은 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‘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남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’, ‘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여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‘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중</a:t>
            </a:r>
            <a:r>
              <a: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1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개로 입력되어야 하므로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check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사용</a:t>
            </a:r>
            <a:endParaRPr lang="en-US" altLang="ko-KR" sz="1700" spc="-51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소수점 숫자를 표현하기 위해 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number(5, 2)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사용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/>
            </a:r>
            <a:b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</a:b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총 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5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자리 중 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2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자리가 소수점 자리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/123.12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로</a:t>
            </a:r>
            <a:r>
              <a: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입력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</a:t>
            </a: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altLang="ko-KR" sz="1700" spc="-51" dirty="0" err="1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phoneNum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은 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13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자리의 문자열로 입력해야 하므로</a:t>
            </a:r>
            <a:r>
              <a:rPr lang="en-US" altLang="ko-KR" sz="1700" spc="-51" dirty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 </a:t>
            </a:r>
            <a:r>
              <a:rPr lang="en-US" altLang="ko-KR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varchar2 </a:t>
            </a:r>
            <a:r>
              <a:rPr lang="ko-KR" altLang="en-US" sz="1700" spc="-51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속성 사용</a:t>
            </a:r>
            <a:endParaRPr lang="en-US" altLang="ko-KR" sz="1700" spc="-51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34" y="2981055"/>
            <a:ext cx="8154538" cy="1933845"/>
          </a:xfrm>
          <a:prstGeom prst="rect">
            <a:avLst/>
          </a:prstGeom>
          <a:ln>
            <a:solidFill>
              <a:srgbClr val="967663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34" y="5237474"/>
            <a:ext cx="12435257" cy="3716026"/>
          </a:xfrm>
          <a:prstGeom prst="rect">
            <a:avLst/>
          </a:prstGeom>
          <a:ln>
            <a:solidFill>
              <a:srgbClr val="967663"/>
            </a:solidFill>
          </a:ln>
        </p:spPr>
      </p:pic>
    </p:spTree>
    <p:extLst>
      <p:ext uri="{BB962C8B-B14F-4D97-AF65-F5344CB8AC3E}">
        <p14:creationId xmlns:p14="http://schemas.microsoft.com/office/powerpoint/2010/main" val="26443364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66" y="0"/>
            <a:ext cx="7556771" cy="10287000"/>
            <a:chOff x="0" y="0"/>
            <a:chExt cx="19902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0261" cy="2709333"/>
            </a:xfrm>
            <a:custGeom>
              <a:avLst/>
              <a:gdLst/>
              <a:ahLst/>
              <a:cxnLst/>
              <a:rect l="l" t="t" r="r" b="b"/>
              <a:pathLst>
                <a:path w="1990261" h="2709333">
                  <a:moveTo>
                    <a:pt x="0" y="0"/>
                  </a:moveTo>
                  <a:lnTo>
                    <a:pt x="1990261" y="0"/>
                  </a:lnTo>
                  <a:lnTo>
                    <a:pt x="19902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28600"/>
              <a:ext cx="1990261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7921" y="1451103"/>
            <a:ext cx="7174883" cy="7384795"/>
          </a:xfrm>
          <a:custGeom>
            <a:avLst/>
            <a:gdLst/>
            <a:ahLst/>
            <a:cxnLst/>
            <a:rect l="l" t="t" r="r" b="b"/>
            <a:pathLst>
              <a:path w="7174883" h="7384795">
                <a:moveTo>
                  <a:pt x="0" y="0"/>
                </a:moveTo>
                <a:lnTo>
                  <a:pt x="7174883" y="0"/>
                </a:lnTo>
                <a:lnTo>
                  <a:pt x="7174883" y="7384794"/>
                </a:lnTo>
                <a:lnTo>
                  <a:pt x="0" y="7384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01" b="-51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683334" y="710184"/>
            <a:ext cx="16921332" cy="0"/>
          </a:xfrm>
          <a:prstGeom prst="line">
            <a:avLst/>
          </a:prstGeom>
          <a:ln w="9525" cap="flat">
            <a:solidFill>
              <a:srgbClr val="9676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970739" y="3333019"/>
            <a:ext cx="728856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DB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자료 저장을 위한 테이블 생성 가능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자료 저장을 위한 테이블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(column, row)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생성 및 자료 입력 가능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/>
            </a:r>
            <a:b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</a:b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(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속성 및 제약조건 활용 가능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)</a:t>
            </a:r>
            <a:endParaRPr lang="en-US" altLang="ko-KR" sz="1800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입력된 자료 출력 가능</a:t>
            </a:r>
            <a:endParaRPr lang="en-US" sz="1800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70739" y="1451103"/>
            <a:ext cx="5256732" cy="88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8"/>
              </a:lnSpc>
            </a:pPr>
            <a:r>
              <a:rPr lang="ko-KR" altLang="en-US" sz="5600" dirty="0">
                <a:solidFill>
                  <a:srgbClr val="341909"/>
                </a:solidFill>
                <a:latin typeface="The Seasons"/>
                <a:ea typeface="The Seasons"/>
                <a:cs typeface="The Seasons"/>
                <a:sym typeface="The Seasons"/>
              </a:rPr>
              <a:t>결론</a:t>
            </a:r>
            <a:endParaRPr lang="en-US" sz="5600" dirty="0">
              <a:solidFill>
                <a:srgbClr val="341909"/>
              </a:solidFill>
              <a:latin typeface="The Seasons"/>
              <a:ea typeface="The Seasons"/>
              <a:cs typeface="The Seasons"/>
              <a:sym typeface="The Seasons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9970739" y="2549476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1.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과제</a:t>
            </a:r>
            <a:r>
              <a:rPr lang="en-US" altLang="ko-KR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수행 후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9970739" y="4985945"/>
            <a:ext cx="693405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altLang="ko-KR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2.</a:t>
            </a:r>
            <a:r>
              <a:rPr lang="ko-KR" altLang="en-US" sz="3199" spc="-95" dirty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더 </a:t>
            </a:r>
            <a:r>
              <a:rPr lang="ko-KR" altLang="en-US" sz="3199" spc="-95" dirty="0" err="1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알게된</a:t>
            </a:r>
            <a:r>
              <a:rPr lang="ko-KR" altLang="en-US" sz="3199" spc="-95" dirty="0" smtClean="0">
                <a:solidFill>
                  <a:srgbClr val="341909"/>
                </a:solidFill>
                <a:latin typeface="NanumMyeongjo"/>
                <a:ea typeface="NanumMyeongjo"/>
                <a:cs typeface="NanumMyeongjo"/>
                <a:sym typeface="Nanum Myeongjo"/>
              </a:rPr>
              <a:t> 점 및 아쉬운 점</a:t>
            </a:r>
            <a:endParaRPr lang="en-US" sz="3199" spc="-95" dirty="0">
              <a:solidFill>
                <a:srgbClr val="341909"/>
              </a:solidFill>
              <a:latin typeface="NanumMyeongjo"/>
              <a:ea typeface="NanumMyeongjo"/>
              <a:cs typeface="NanumMyeongjo"/>
              <a:sym typeface="Nanum Myeongjo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9970739" y="5920335"/>
            <a:ext cx="728856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timestamp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를 활용하여 자료가 입력된 시점 저장 가능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출력 콘솔 크기 및 행 길이 조절 가능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en-US" altLang="ko-KR" spc="-53" dirty="0" err="1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concat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을 활용한 연결된 자료 형태로 출력 가능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Timestamp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출력 형태 변경이 가능하나</a:t>
            </a:r>
            <a:r>
              <a:rPr lang="en-US" altLang="ko-KR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, session </a:t>
            </a: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컨트롤 미숙</a:t>
            </a:r>
            <a:endParaRPr lang="en-US" altLang="ko-KR" spc="-53" dirty="0" smtClean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  <a:p>
            <a:pPr marL="342900" indent="-342900" algn="l">
              <a:lnSpc>
                <a:spcPts val="2700"/>
              </a:lnSpc>
              <a:buAutoNum type="arabicPeriod"/>
            </a:pPr>
            <a:r>
              <a:rPr lang="ko-KR" altLang="en-US" spc="-53" dirty="0" smtClean="0">
                <a:solidFill>
                  <a:srgbClr val="341909"/>
                </a:solidFill>
                <a:latin typeface="Source Han Sans KR Light"/>
                <a:ea typeface="Source Han Sans KR Light"/>
                <a:cs typeface="Source Han Sans KR Light"/>
                <a:sym typeface="Source Han Sans KR Light"/>
              </a:rPr>
              <a:t>발생 오류에 대한 내용 이해 부족</a:t>
            </a:r>
            <a:endParaRPr lang="en-US" sz="1800" spc="-53" dirty="0">
              <a:solidFill>
                <a:srgbClr val="341909"/>
              </a:solidFill>
              <a:latin typeface="Source Han Sans KR Light"/>
              <a:ea typeface="Source Han Sans KR Light"/>
              <a:cs typeface="Source Han Sans KR Light"/>
              <a:sym typeface="Source Han Sans KR Light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619</Words>
  <Application>Microsoft Office PowerPoint</Application>
  <PresentationFormat>사용자 지정</PresentationFormat>
  <Paragraphs>165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Source Han Sans KR</vt:lpstr>
      <vt:lpstr>맑은 고딕</vt:lpstr>
      <vt:lpstr>Gotham Bold</vt:lpstr>
      <vt:lpstr>나눔명조</vt:lpstr>
      <vt:lpstr>Arial</vt:lpstr>
      <vt:lpstr>NanumMyeongjo</vt:lpstr>
      <vt:lpstr>Source Han Sans KR Medium</vt:lpstr>
      <vt:lpstr>Nanum Myeongjo</vt:lpstr>
      <vt:lpstr>Calibri</vt:lpstr>
      <vt:lpstr>The Seasons</vt:lpstr>
      <vt:lpstr>Source Han Sans KR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심플한 사진 디자인 포트폴리오 프리젠테이션</dc:title>
  <cp:lastModifiedBy>06</cp:lastModifiedBy>
  <cp:revision>35</cp:revision>
  <dcterms:created xsi:type="dcterms:W3CDTF">2006-08-16T00:00:00Z</dcterms:created>
  <dcterms:modified xsi:type="dcterms:W3CDTF">2024-08-26T10:41:26Z</dcterms:modified>
  <dc:identifier>DAGOmYvZOuk</dc:identifier>
</cp:coreProperties>
</file>